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72" r:id="rId14"/>
    <p:sldId id="268" r:id="rId15"/>
    <p:sldId id="269" r:id="rId16"/>
    <p:sldId id="270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ria pino" initials="rp" lastIdx="0" clrIdx="0">
    <p:extLst>
      <p:ext uri="{19B8F6BF-5375-455C-9EA6-DF929625EA0E}">
        <p15:presenceInfo xmlns:p15="http://schemas.microsoft.com/office/powerpoint/2012/main" xmlns="" userId="e30b333e1c6799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809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488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6860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124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1513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7600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8902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3503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6488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693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084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7586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5179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5861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2991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9723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0557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231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7B3589-BCD1-4794-80AC-5D4BB951BFE8}" type="datetimeFigureOut">
              <a:rPr lang="it-IT" smtClean="0"/>
              <a:pPr/>
              <a:t>30/10/2018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5593A0-8B2B-42BE-B507-F9A7ED83A22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9501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o.org/world-food-day/i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62B2B53-AC91-4533-AB47-C982C4500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483" y="1962406"/>
            <a:ext cx="11437034" cy="2933187"/>
          </a:xfrm>
        </p:spPr>
        <p:txBody>
          <a:bodyPr>
            <a:normAutofit/>
          </a:bodyPr>
          <a:lstStyle/>
          <a:p>
            <a:pPr algn="ctr"/>
            <a:r>
              <a:rPr lang="it-IT" sz="6000" b="1" i="1" dirty="0"/>
              <a:t>16 ottobre 2018</a:t>
            </a:r>
            <a:br>
              <a:rPr lang="it-IT" sz="6000" b="1" i="1" dirty="0"/>
            </a:br>
            <a:r>
              <a:rPr lang="it-IT" sz="6000" b="1" i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Giornata Mondiale dell'Alimentazione</a:t>
            </a:r>
            <a:endParaRPr lang="it-IT" sz="6000" b="1" i="1" dirty="0"/>
          </a:p>
        </p:txBody>
      </p:sp>
    </p:spTree>
    <p:extLst>
      <p:ext uri="{BB962C8B-B14F-4D97-AF65-F5344CB8AC3E}">
        <p14:creationId xmlns:p14="http://schemas.microsoft.com/office/powerpoint/2010/main" xmlns="" val="418242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D5639AC-1567-42A9-B862-8E7B162A6196}"/>
              </a:ext>
            </a:extLst>
          </p:cNvPr>
          <p:cNvSpPr txBox="1"/>
          <p:nvPr/>
        </p:nvSpPr>
        <p:spPr>
          <a:xfrm>
            <a:off x="196948" y="0"/>
            <a:ext cx="11844997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FF0000"/>
                </a:solidFill>
              </a:rPr>
              <a:t>Il pane che ti avanza</a:t>
            </a:r>
          </a:p>
          <a:p>
            <a:endParaRPr lang="it-IT" sz="100" dirty="0"/>
          </a:p>
          <a:p>
            <a:r>
              <a:rPr lang="it-IT" sz="2000" i="1" dirty="0"/>
              <a:t>Il pane che ti avanza appartiene a chi ha fame.</a:t>
            </a:r>
          </a:p>
          <a:p>
            <a:r>
              <a:rPr lang="it-IT" sz="2000" i="1" dirty="0"/>
              <a:t>Il mantello che tieni nell'armadio</a:t>
            </a:r>
          </a:p>
          <a:p>
            <a:r>
              <a:rPr lang="it-IT" sz="2000" i="1" dirty="0"/>
              <a:t>a chi sente freddo,</a:t>
            </a:r>
          </a:p>
          <a:p>
            <a:r>
              <a:rPr lang="it-IT" sz="2000" i="1" dirty="0"/>
              <a:t>le scarpe che si deteriorano nei tuoi palazzi</a:t>
            </a:r>
          </a:p>
          <a:p>
            <a:r>
              <a:rPr lang="it-IT" sz="2000" i="1" dirty="0"/>
              <a:t>sono di coloro che vanno scalzi,</a:t>
            </a:r>
          </a:p>
          <a:p>
            <a:r>
              <a:rPr lang="it-IT" sz="2000" i="1" dirty="0"/>
              <a:t>quel denaro che conservi gelosamente nello scrigno</a:t>
            </a:r>
          </a:p>
          <a:p>
            <a:r>
              <a:rPr lang="it-IT" sz="2000" i="1" dirty="0"/>
              <a:t>è di chi ne ha bisogno.</a:t>
            </a:r>
          </a:p>
          <a:p>
            <a:r>
              <a:rPr lang="it-IT" sz="2000" i="1" dirty="0"/>
              <a:t>Ecco che commetti tante ingiustizie</a:t>
            </a:r>
          </a:p>
          <a:p>
            <a:r>
              <a:rPr lang="it-IT" sz="2000" i="1" dirty="0"/>
              <a:t>quante sono le persone che potresti aiutare;</a:t>
            </a:r>
          </a:p>
          <a:p>
            <a:r>
              <a:rPr lang="it-IT" sz="2000" i="1" dirty="0"/>
              <a:t>noi riceviamo ma non diamo agli altri;</a:t>
            </a:r>
          </a:p>
          <a:p>
            <a:r>
              <a:rPr lang="it-IT" sz="2000" i="1" dirty="0"/>
              <a:t>tutti siamo i primi a tessere gli elogi della beneficienza</a:t>
            </a:r>
          </a:p>
          <a:p>
            <a:r>
              <a:rPr lang="it-IT" sz="2000" i="1" dirty="0"/>
              <a:t>ma priviamo i poveri del necessario</a:t>
            </a:r>
          </a:p>
          <a:p>
            <a:r>
              <a:rPr lang="it-IT" sz="2000" i="1" dirty="0"/>
              <a:t>schiavi liberati, non abbiamo pietà</a:t>
            </a:r>
          </a:p>
          <a:p>
            <a:r>
              <a:rPr lang="it-IT" sz="2000" i="1" dirty="0"/>
              <a:t>dei compagni di sventura;</a:t>
            </a:r>
          </a:p>
          <a:p>
            <a:r>
              <a:rPr lang="it-IT" sz="2000" i="1" dirty="0"/>
              <a:t>affamati diventati sazi, non degniamo di uno sguardo</a:t>
            </a:r>
          </a:p>
          <a:p>
            <a:r>
              <a:rPr lang="it-IT" sz="2000" i="1" dirty="0"/>
              <a:t>il misero;</a:t>
            </a:r>
          </a:p>
          <a:p>
            <a:r>
              <a:rPr lang="it-IT" sz="2000" i="1" dirty="0"/>
              <a:t>i nostri granai sono troppo piccoli</a:t>
            </a:r>
          </a:p>
          <a:p>
            <a:r>
              <a:rPr lang="it-IT" sz="2000" i="1" dirty="0"/>
              <a:t>per gli abbondanti raccolti,</a:t>
            </a:r>
          </a:p>
          <a:p>
            <a:r>
              <a:rPr lang="it-IT" sz="2000" i="1" dirty="0"/>
              <a:t>eppure non abbiamo compassione di quelli</a:t>
            </a:r>
          </a:p>
          <a:p>
            <a:r>
              <a:rPr lang="it-IT" sz="2000" i="1" dirty="0"/>
              <a:t>che giacciono nella miseria.</a:t>
            </a:r>
          </a:p>
          <a:p>
            <a:pPr algn="r"/>
            <a:r>
              <a:rPr lang="it-IT" dirty="0"/>
              <a:t>(San Basilio)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9800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BAF1B1B-8136-450C-B2CE-A75F75E3B9D4}"/>
              </a:ext>
            </a:extLst>
          </p:cNvPr>
          <p:cNvSpPr txBox="1"/>
          <p:nvPr/>
        </p:nvSpPr>
        <p:spPr>
          <a:xfrm>
            <a:off x="1207477" y="320823"/>
            <a:ext cx="9777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IL PANE CHE VORREI…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AD7382AB-167B-47FE-842A-253F29C07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0381" y="1281918"/>
            <a:ext cx="8431237" cy="4742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6999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B8159E6-4636-410C-AEE8-43E3A64F79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11" b="36667"/>
          <a:stretch/>
        </p:blipFill>
        <p:spPr>
          <a:xfrm>
            <a:off x="3127534" y="728533"/>
            <a:ext cx="6869906" cy="540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3418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E76CC77-01C8-4BA8-B8BA-DC042E85D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2" b="16685"/>
          <a:stretch/>
        </p:blipFill>
        <p:spPr>
          <a:xfrm>
            <a:off x="2880361" y="507377"/>
            <a:ext cx="6214586" cy="584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2701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F2876B0-F297-402F-9B96-B59F13395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750"/>
          <a:stretch/>
        </p:blipFill>
        <p:spPr>
          <a:xfrm>
            <a:off x="1424940" y="346922"/>
            <a:ext cx="9342120" cy="616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98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F3480F3-20CD-4DD3-A606-C136AAEC2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51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A4AB4C8-82AC-4E48-BE5E-FB2F76441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87" t="2222" r="14983"/>
          <a:stretch/>
        </p:blipFill>
        <p:spPr>
          <a:xfrm>
            <a:off x="2987040" y="655320"/>
            <a:ext cx="621792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61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533443A-E928-4EC5-97E8-BEBCB472E4F6}"/>
              </a:ext>
            </a:extLst>
          </p:cNvPr>
          <p:cNvSpPr txBox="1"/>
          <p:nvPr/>
        </p:nvSpPr>
        <p:spPr>
          <a:xfrm>
            <a:off x="1207477" y="320823"/>
            <a:ext cx="9777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NOSTRA PLATEA!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D42C327-A6C8-4476-A39D-F4E266007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636" y="1203157"/>
            <a:ext cx="5646821" cy="317633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639C585-2952-473B-96FC-D407CEEB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384" y="3157087"/>
            <a:ext cx="5908980" cy="3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86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533443A-E928-4EC5-97E8-BEBCB472E4F6}"/>
              </a:ext>
            </a:extLst>
          </p:cNvPr>
          <p:cNvSpPr txBox="1"/>
          <p:nvPr/>
        </p:nvSpPr>
        <p:spPr>
          <a:xfrm>
            <a:off x="1207477" y="320823"/>
            <a:ext cx="9777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>
                <a:solidFill>
                  <a:prstClr val="white"/>
                </a:solidFill>
                <a:latin typeface="Century Gothic" panose="020B0502020202020204"/>
              </a:rPr>
              <a:t>IL PANE: UN BENE PREZIOSO!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AF481194-96CA-4CC7-BBCB-ABDBBD4EE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895" y="1253511"/>
            <a:ext cx="3681665" cy="495478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8FBB7CB-1D5A-4AD9-81DC-A15FE9A5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294" y="1847961"/>
            <a:ext cx="6694905" cy="376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15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7ED26AA-7900-491E-B9BB-C85C495A936E}"/>
              </a:ext>
            </a:extLst>
          </p:cNvPr>
          <p:cNvSpPr txBox="1"/>
          <p:nvPr/>
        </p:nvSpPr>
        <p:spPr>
          <a:xfrm>
            <a:off x="293077" y="984739"/>
            <a:ext cx="116058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/>
              <a:t>Il 16 ottobre ricorre la Giornata Mondiale dell'Alimentazione, istituita dall’Onu nel 1981 per ricordare la fondazione della FAO che risale al 16 ottobre del 1945. </a:t>
            </a:r>
          </a:p>
        </p:txBody>
      </p:sp>
    </p:spTree>
    <p:extLst>
      <p:ext uri="{BB962C8B-B14F-4D97-AF65-F5344CB8AC3E}">
        <p14:creationId xmlns:p14="http://schemas.microsoft.com/office/powerpoint/2010/main" xmlns="" val="44269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56D9AF9-A7AF-4BBA-8E3A-CE06E224B364}"/>
              </a:ext>
            </a:extLst>
          </p:cNvPr>
          <p:cNvSpPr txBox="1"/>
          <p:nvPr/>
        </p:nvSpPr>
        <p:spPr>
          <a:xfrm>
            <a:off x="829994" y="956602"/>
            <a:ext cx="105320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/>
              <a:t>La Giornata ha lo scopo di sensibilizzare l'opinione pubblica sul problema della fame e della malnutrizione nel mondo.</a:t>
            </a:r>
          </a:p>
        </p:txBody>
      </p:sp>
    </p:spTree>
    <p:extLst>
      <p:ext uri="{BB962C8B-B14F-4D97-AF65-F5344CB8AC3E}">
        <p14:creationId xmlns:p14="http://schemas.microsoft.com/office/powerpoint/2010/main" xmlns="" val="243115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E24BDE6-F936-45DF-9CEE-2377BA3B0A35}"/>
              </a:ext>
            </a:extLst>
          </p:cNvPr>
          <p:cNvSpPr txBox="1"/>
          <p:nvPr/>
        </p:nvSpPr>
        <p:spPr>
          <a:xfrm>
            <a:off x="834684" y="2551837"/>
            <a:ext cx="10522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/>
              <a:t>Un mondo </a:t>
            </a:r>
            <a:r>
              <a:rPr lang="it-IT" sz="5400" u="sng" dirty="0"/>
              <a:t>#</a:t>
            </a:r>
            <a:r>
              <a:rPr lang="it-IT" sz="5400" u="sng" dirty="0" err="1"/>
              <a:t>FAmeZero</a:t>
            </a:r>
            <a:endParaRPr lang="it-IT" sz="5400" u="sng" dirty="0"/>
          </a:p>
          <a:p>
            <a:pPr algn="ctr"/>
            <a:r>
              <a:rPr lang="it-IT" sz="5400" dirty="0"/>
              <a:t>entro il 2030 è possibile</a:t>
            </a:r>
          </a:p>
        </p:txBody>
      </p:sp>
    </p:spTree>
    <p:extLst>
      <p:ext uri="{BB962C8B-B14F-4D97-AF65-F5344CB8AC3E}">
        <p14:creationId xmlns:p14="http://schemas.microsoft.com/office/powerpoint/2010/main" xmlns="" val="405463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8E63BEF-DA1D-4DDB-80F2-56A2FB256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0561" y="310494"/>
            <a:ext cx="9370878" cy="6237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609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615D3DF-D13E-4841-89D8-7524045D02FA}"/>
              </a:ext>
            </a:extLst>
          </p:cNvPr>
          <p:cNvSpPr txBox="1"/>
          <p:nvPr/>
        </p:nvSpPr>
        <p:spPr>
          <a:xfrm>
            <a:off x="225083" y="378934"/>
            <a:ext cx="11521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i="1" u="sng" dirty="0"/>
              <a:t>Il pane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4591F34-B027-451B-89FB-D5371CC027D0}"/>
              </a:ext>
            </a:extLst>
          </p:cNvPr>
          <p:cNvSpPr txBox="1"/>
          <p:nvPr/>
        </p:nvSpPr>
        <p:spPr>
          <a:xfrm>
            <a:off x="0" y="1990867"/>
            <a:ext cx="6274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il pane porta con sé memorie, valori simbolici, tradizioni che vanno oltre al semplice sfamare il corpo</a:t>
            </a:r>
            <a:r>
              <a:rPr lang="it-IT" sz="3600" dirty="0"/>
              <a:t>: il pane sfama anche lo spirito…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A0C0D12E-9594-4164-B316-4A6C2F2C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818206"/>
            <a:ext cx="5664591" cy="3761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4907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11ABAE5F-C2DA-4A40-809C-49AB275C30EA}"/>
              </a:ext>
            </a:extLst>
          </p:cNvPr>
          <p:cNvSpPr txBox="1"/>
          <p:nvPr/>
        </p:nvSpPr>
        <p:spPr>
          <a:xfrm>
            <a:off x="168812" y="717453"/>
            <a:ext cx="8257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/>
              <a:t>Che cosa rappresenta il pane per tutti i popoli?</a:t>
            </a:r>
          </a:p>
          <a:p>
            <a:endParaRPr lang="it-IT" sz="5400" dirty="0"/>
          </a:p>
          <a:p>
            <a:r>
              <a:rPr lang="it-IT" sz="5400" dirty="0">
                <a:solidFill>
                  <a:srgbClr val="FF0000"/>
                </a:solidFill>
              </a:rPr>
              <a:t>Il pane rappresenta il riscatto dalla fame…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D7324A0-D9C1-48C0-9770-6987CF4ED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329" y="2982350"/>
            <a:ext cx="4166235" cy="2563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1642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16CA2A9-F7A2-48C0-A0DB-D0E13E857F1B}"/>
              </a:ext>
            </a:extLst>
          </p:cNvPr>
          <p:cNvSpPr txBox="1"/>
          <p:nvPr/>
        </p:nvSpPr>
        <p:spPr>
          <a:xfrm>
            <a:off x="112542" y="0"/>
            <a:ext cx="11957538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FF0000"/>
                </a:solidFill>
              </a:rPr>
              <a:t>Il pane   </a:t>
            </a:r>
            <a:r>
              <a:rPr lang="it-IT" sz="2000" dirty="0"/>
              <a:t>(da "Filastrocche in cielo e in terra" di Gianni Rodari ed. Einaudi)</a:t>
            </a:r>
          </a:p>
          <a:p>
            <a:endParaRPr lang="it-IT" sz="2000" dirty="0"/>
          </a:p>
          <a:p>
            <a:r>
              <a:rPr lang="it-IT" sz="2000" i="1" dirty="0"/>
              <a:t>Se io facessi il fornaio</a:t>
            </a:r>
          </a:p>
          <a:p>
            <a:r>
              <a:rPr lang="it-IT" sz="2000" i="1" dirty="0"/>
              <a:t>vorrei cuocere un pane</a:t>
            </a:r>
          </a:p>
          <a:p>
            <a:r>
              <a:rPr lang="it-IT" sz="2000" i="1" dirty="0"/>
              <a:t>così grande da sfamare</a:t>
            </a:r>
          </a:p>
          <a:p>
            <a:r>
              <a:rPr lang="it-IT" sz="2000" i="1" dirty="0"/>
              <a:t>tutta, tutta la gente</a:t>
            </a:r>
          </a:p>
          <a:p>
            <a:r>
              <a:rPr lang="it-IT" sz="2000" i="1" dirty="0"/>
              <a:t>che non ha da mangiare.</a:t>
            </a:r>
          </a:p>
          <a:p>
            <a:endParaRPr lang="it-IT" sz="1100" i="1" dirty="0"/>
          </a:p>
          <a:p>
            <a:r>
              <a:rPr lang="it-IT" sz="2000" i="1" dirty="0"/>
              <a:t>Un pane più grande del sole,</a:t>
            </a:r>
          </a:p>
          <a:p>
            <a:r>
              <a:rPr lang="it-IT" sz="2000" i="1" dirty="0"/>
              <a:t>dorato, profumato</a:t>
            </a:r>
          </a:p>
          <a:p>
            <a:r>
              <a:rPr lang="it-IT" sz="2000" i="1" dirty="0"/>
              <a:t>come le viole.</a:t>
            </a:r>
          </a:p>
          <a:p>
            <a:endParaRPr lang="it-IT" sz="1100" i="1" dirty="0"/>
          </a:p>
          <a:p>
            <a:r>
              <a:rPr lang="it-IT" sz="2000" i="1" dirty="0"/>
              <a:t>Un pane così</a:t>
            </a:r>
          </a:p>
          <a:p>
            <a:r>
              <a:rPr lang="it-IT" sz="2000" i="1" dirty="0"/>
              <a:t>verrebbero a mangiarlo</a:t>
            </a:r>
          </a:p>
          <a:p>
            <a:r>
              <a:rPr lang="it-IT" sz="2000" i="1" dirty="0"/>
              <a:t>dall’India al </a:t>
            </a:r>
            <a:r>
              <a:rPr lang="it-IT" sz="2000" i="1" dirty="0" err="1"/>
              <a:t>Chilì</a:t>
            </a:r>
            <a:endParaRPr lang="it-IT" sz="2000" i="1" dirty="0"/>
          </a:p>
          <a:p>
            <a:r>
              <a:rPr lang="it-IT" sz="2000" i="1" dirty="0"/>
              <a:t>i poveri, i bambini,</a:t>
            </a:r>
          </a:p>
          <a:p>
            <a:r>
              <a:rPr lang="it-IT" sz="2000" i="1" dirty="0"/>
              <a:t>i vecchietti e gli uccellini.</a:t>
            </a:r>
          </a:p>
          <a:p>
            <a:endParaRPr lang="it-IT" sz="1400" i="1" dirty="0"/>
          </a:p>
          <a:p>
            <a:r>
              <a:rPr lang="it-IT" sz="2000" i="1" dirty="0"/>
              <a:t>Sarà una data</a:t>
            </a:r>
          </a:p>
          <a:p>
            <a:r>
              <a:rPr lang="it-IT" sz="2000" i="1" dirty="0"/>
              <a:t>da studiare a memoria:</a:t>
            </a:r>
          </a:p>
          <a:p>
            <a:r>
              <a:rPr lang="it-IT" sz="2000" i="1" dirty="0"/>
              <a:t>un giorno senza fame!</a:t>
            </a:r>
          </a:p>
          <a:p>
            <a:r>
              <a:rPr lang="it-IT" sz="2000" i="1" dirty="0"/>
              <a:t>Il più bel giorno di tutta la storia.</a:t>
            </a:r>
          </a:p>
          <a:p>
            <a:endParaRPr lang="it-IT" dirty="0"/>
          </a:p>
          <a:p>
            <a:pPr algn="r"/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9023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7CCBCC7-5673-4763-92B6-A3F727972131}"/>
              </a:ext>
            </a:extLst>
          </p:cNvPr>
          <p:cNvSpPr txBox="1"/>
          <p:nvPr/>
        </p:nvSpPr>
        <p:spPr>
          <a:xfrm>
            <a:off x="1003495" y="422029"/>
            <a:ext cx="10185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/>
              <a:t>Cosa posso fare?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AFB74BE-5FA9-4F5B-B3FA-FC6B6973E021}"/>
              </a:ext>
            </a:extLst>
          </p:cNvPr>
          <p:cNvSpPr txBox="1"/>
          <p:nvPr/>
        </p:nvSpPr>
        <p:spPr>
          <a:xfrm>
            <a:off x="1003495" y="1590723"/>
            <a:ext cx="105789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  <a:p>
            <a:pPr algn="ctr"/>
            <a:r>
              <a:rPr lang="it-IT" sz="3600" dirty="0"/>
              <a:t>Le parole di Papa Francesco: </a:t>
            </a:r>
            <a:r>
              <a:rPr lang="it-IT" sz="3600" i="1" dirty="0">
                <a:solidFill>
                  <a:srgbClr val="FF0000"/>
                </a:solidFill>
              </a:rPr>
              <a:t>“Di fronte al grido di fame – ogni sorta di “fame” – di tanti fratelli e sorelle in ogni parte del mondo, non possiamo restare spettatori distaccati e tranquilli”. Non buttare mai il cibo avanzato. Si rifà o si dà a chi possa mangiarlo, a chi ha bisogno”. </a:t>
            </a:r>
          </a:p>
        </p:txBody>
      </p:sp>
    </p:spTree>
    <p:extLst>
      <p:ext uri="{BB962C8B-B14F-4D97-AF65-F5344CB8AC3E}">
        <p14:creationId xmlns:p14="http://schemas.microsoft.com/office/powerpoint/2010/main" xmlns="" val="333242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127</TotalTime>
  <Words>429</Words>
  <Application>Microsoft Office PowerPoint</Application>
  <PresentationFormat>Personalizzato</PresentationFormat>
  <Paragraphs>63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Sezione</vt:lpstr>
      <vt:lpstr>16 ottobre 2018 Giornata Mondiale dell'Alimentazione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ottobre 2018 Giornata Mondiale dell'Alimentazione</dc:title>
  <dc:creator>rosaria pino</dc:creator>
  <cp:lastModifiedBy>UfficioDir</cp:lastModifiedBy>
  <cp:revision>36</cp:revision>
  <dcterms:created xsi:type="dcterms:W3CDTF">2018-10-09T08:51:27Z</dcterms:created>
  <dcterms:modified xsi:type="dcterms:W3CDTF">2018-10-30T08:29:39Z</dcterms:modified>
</cp:coreProperties>
</file>